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5"/>
  </p:notesMasterIdLst>
  <p:handoutMasterIdLst>
    <p:handoutMasterId r:id="rId36"/>
  </p:handoutMasterIdLst>
  <p:sldIdLst>
    <p:sldId id="256" r:id="rId2"/>
    <p:sldId id="486" r:id="rId3"/>
    <p:sldId id="376" r:id="rId4"/>
    <p:sldId id="422" r:id="rId5"/>
    <p:sldId id="423" r:id="rId6"/>
    <p:sldId id="469" r:id="rId7"/>
    <p:sldId id="360" r:id="rId8"/>
    <p:sldId id="470" r:id="rId9"/>
    <p:sldId id="361" r:id="rId10"/>
    <p:sldId id="362" r:id="rId11"/>
    <p:sldId id="363" r:id="rId12"/>
    <p:sldId id="364" r:id="rId13"/>
    <p:sldId id="365" r:id="rId14"/>
    <p:sldId id="366" r:id="rId15"/>
    <p:sldId id="374" r:id="rId16"/>
    <p:sldId id="368" r:id="rId17"/>
    <p:sldId id="369" r:id="rId18"/>
    <p:sldId id="427" r:id="rId19"/>
    <p:sldId id="431" r:id="rId20"/>
    <p:sldId id="380" r:id="rId21"/>
    <p:sldId id="381" r:id="rId22"/>
    <p:sldId id="382" r:id="rId23"/>
    <p:sldId id="383" r:id="rId24"/>
    <p:sldId id="384" r:id="rId25"/>
    <p:sldId id="385" r:id="rId26"/>
    <p:sldId id="386" r:id="rId27"/>
    <p:sldId id="487" r:id="rId28"/>
    <p:sldId id="388" r:id="rId29"/>
    <p:sldId id="389" r:id="rId30"/>
    <p:sldId id="394" r:id="rId31"/>
    <p:sldId id="390" r:id="rId32"/>
    <p:sldId id="395" r:id="rId33"/>
    <p:sldId id="430" r:id="rId3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11"/>
    <p:restoredTop sz="94694"/>
  </p:normalViewPr>
  <p:slideViewPr>
    <p:cSldViewPr snapToGrid="0" snapToObjects="1">
      <p:cViewPr varScale="1">
        <p:scale>
          <a:sx n="106" d="100"/>
          <a:sy n="106" d="100"/>
        </p:scale>
        <p:origin x="184" y="504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5845AE-ACE1-EC44-8625-84E41CDD46BF}" type="datetimeFigureOut">
              <a:rPr lang="en-US" smtClean="0"/>
              <a:t>5/17/22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39650B-C0B8-7C4E-B61C-B8EF4072FA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84453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B7B6E1-B344-C444-840E-5BCE257718B4}" type="datetimeFigureOut">
              <a:rPr lang="en-US" smtClean="0"/>
              <a:t>5/17/22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818D25-F9F0-6E43-9906-4FDAFD99D1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72010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5672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2741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5855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2706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0242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6892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96318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9738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7981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7907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3792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4018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15652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50213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45516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23884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98782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060693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4621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8026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74349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6380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17326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04285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51293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5982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9361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5917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4283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70466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2494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2204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ga-IE"/>
              <a:t>Click to edit Master subtitle style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97904" y="6434750"/>
            <a:ext cx="5011541" cy="501650"/>
          </a:xfrm>
          <a:prstGeom prst="rect">
            <a:avLst/>
          </a:prstGeom>
        </p:spPr>
        <p:txBody>
          <a:bodyPr/>
          <a:lstStyle>
            <a:lvl1pPr>
              <a:defRPr sz="1600" i="1"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3320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7657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034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4616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ga-IE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2127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954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ga-IE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ga-IE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5685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1806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1050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ga-IE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0854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ga-IE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1912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82400" y="6466111"/>
            <a:ext cx="501696" cy="3575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0" y="6466110"/>
            <a:ext cx="12192000" cy="0"/>
          </a:xfrm>
          <a:prstGeom prst="line">
            <a:avLst/>
          </a:prstGeom>
          <a:ln w="3175" cmpd="sng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 userDrawn="1"/>
        </p:nvSpPr>
        <p:spPr>
          <a:xfrm>
            <a:off x="107904" y="6521360"/>
            <a:ext cx="27290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rgbClr val="0000FF"/>
                </a:solidFill>
              </a:rPr>
              <a:t>Topic 2 – Exploratory Data Analysis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E1C5313-8C82-2E4D-BC85-234997DA0DF0}"/>
              </a:ext>
            </a:extLst>
          </p:cNvPr>
          <p:cNvSpPr txBox="1"/>
          <p:nvPr userDrawn="1"/>
        </p:nvSpPr>
        <p:spPr>
          <a:xfrm>
            <a:off x="7922528" y="6498280"/>
            <a:ext cx="37536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rgbClr val="7030A0"/>
                </a:solidFill>
              </a:rPr>
              <a:t>Data Science for Operational Researchers using R</a:t>
            </a:r>
          </a:p>
        </p:txBody>
      </p:sp>
    </p:spTree>
    <p:extLst>
      <p:ext uri="{BB962C8B-B14F-4D97-AF65-F5344CB8AC3E}">
        <p14:creationId xmlns:p14="http://schemas.microsoft.com/office/powerpoint/2010/main" val="21110146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18593" y="4208730"/>
            <a:ext cx="9225455" cy="26947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Topic 2: Exploratory Data Analysis</a:t>
            </a:r>
            <a:endParaRPr lang="en-US" i="1" dirty="0">
              <a:solidFill>
                <a:srgbClr val="FF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</a:t>
            </a:fld>
            <a:endParaRPr lang="en-US"/>
          </a:p>
        </p:txBody>
      </p: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C22F0909-D762-C901-8EB3-1DD036C706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7413"/>
          <a:stretch/>
        </p:blipFill>
        <p:spPr>
          <a:xfrm>
            <a:off x="0" y="914400"/>
            <a:ext cx="12192000" cy="2907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7459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Fuel Economy Data Set (ggplot2::mpg)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10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1981200" y="2582334"/>
          <a:ext cx="7975602" cy="3317804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6301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76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79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7989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09411">
                <a:tc>
                  <a:txBody>
                    <a:bodyPr/>
                    <a:lstStyle/>
                    <a:p>
                      <a:r>
                        <a:rPr lang="en-US" b="1" dirty="0"/>
                        <a:t>manufacturer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manufacturer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err="1"/>
                        <a:t>drv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 = front-wheel drive, r = rear wheel drive, 4 = 4wd</a:t>
                      </a:r>
                      <a:endParaRPr 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9411">
                <a:tc>
                  <a:txBody>
                    <a:bodyPr/>
                    <a:lstStyle/>
                    <a:p>
                      <a:r>
                        <a:rPr lang="en-US" b="1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model 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err="1"/>
                        <a:t>cty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city miles per gallon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9411">
                <a:tc>
                  <a:txBody>
                    <a:bodyPr/>
                    <a:lstStyle/>
                    <a:p>
                      <a:r>
                        <a:rPr lang="en-US" b="1" dirty="0" err="1"/>
                        <a:t>displ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engine displacement, in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litres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err="1"/>
                        <a:t>hwy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highway miles per gallon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9411">
                <a:tc>
                  <a:txBody>
                    <a:bodyPr/>
                    <a:lstStyle/>
                    <a:p>
                      <a:r>
                        <a:rPr lang="en-US" b="1" dirty="0"/>
                        <a:t>year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year of manufacture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err="1"/>
                        <a:t>fl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fuel type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9411">
                <a:tc>
                  <a:txBody>
                    <a:bodyPr/>
                    <a:lstStyle/>
                    <a:p>
                      <a:r>
                        <a:rPr lang="en-US" b="1" dirty="0" err="1"/>
                        <a:t>cyl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number of cylinders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class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“type” of car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9411">
                <a:tc>
                  <a:txBody>
                    <a:bodyPr/>
                    <a:lstStyle/>
                    <a:p>
                      <a:r>
                        <a:rPr lang="en-US" b="1" dirty="0"/>
                        <a:t>trans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type of transmission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1981201" y="1304933"/>
            <a:ext cx="8229599" cy="92333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</a:rPr>
              <a:t>This dataset contains a subset of the fuel economy data that the EPA makes available on http://</a:t>
            </a:r>
            <a:r>
              <a:rPr lang="en-US" dirty="0" err="1">
                <a:solidFill>
                  <a:srgbClr val="0000FF"/>
                </a:solidFill>
              </a:rPr>
              <a:t>fueleconomy.gov</a:t>
            </a:r>
            <a:r>
              <a:rPr lang="en-US" dirty="0">
                <a:solidFill>
                  <a:srgbClr val="0000FF"/>
                </a:solidFill>
              </a:rPr>
              <a:t>. It contains only models which had a new release every year between 1999 and 2008 - this was used as a proxy for the popularity of the car.</a:t>
            </a:r>
          </a:p>
        </p:txBody>
      </p:sp>
    </p:spTree>
    <p:extLst>
      <p:ext uri="{BB962C8B-B14F-4D97-AF65-F5344CB8AC3E}">
        <p14:creationId xmlns:p14="http://schemas.microsoft.com/office/powerpoint/2010/main" val="23857574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Steps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Generate a  first graph to help answer the following question:</a:t>
            </a:r>
          </a:p>
          <a:p>
            <a:pPr lvl="1"/>
            <a:r>
              <a:rPr lang="en-US" i="1" dirty="0">
                <a:solidFill>
                  <a:srgbClr val="0000FF"/>
                </a:solidFill>
              </a:rPr>
              <a:t>Do cars with big engines use more fuel than cars with small engines</a:t>
            </a:r>
          </a:p>
          <a:p>
            <a:r>
              <a:rPr lang="en-US" dirty="0"/>
              <a:t>What might the relationship between </a:t>
            </a:r>
            <a:r>
              <a:rPr lang="en-US" dirty="0">
                <a:solidFill>
                  <a:srgbClr val="0000FF"/>
                </a:solidFill>
              </a:rPr>
              <a:t>engine size </a:t>
            </a:r>
            <a:r>
              <a:rPr lang="en-US" dirty="0"/>
              <a:t>and </a:t>
            </a:r>
            <a:r>
              <a:rPr lang="en-US" dirty="0">
                <a:solidFill>
                  <a:srgbClr val="0000FF"/>
                </a:solidFill>
              </a:rPr>
              <a:t>fuel efficiency </a:t>
            </a:r>
            <a:r>
              <a:rPr lang="en-US" dirty="0"/>
              <a:t>look like?</a:t>
            </a:r>
          </a:p>
          <a:p>
            <a:pPr lvl="1"/>
            <a:r>
              <a:rPr lang="en-US" dirty="0"/>
              <a:t>Positive or negative?</a:t>
            </a:r>
          </a:p>
          <a:p>
            <a:pPr lvl="1"/>
            <a:r>
              <a:rPr lang="en-US" dirty="0"/>
              <a:t>Linear or non-linear?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619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Selecting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4131733"/>
            <a:ext cx="8229600" cy="1672696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Among the variables are:</a:t>
            </a:r>
          </a:p>
          <a:p>
            <a:pPr lvl="1"/>
            <a:r>
              <a:rPr lang="en-US" b="1" dirty="0" err="1">
                <a:solidFill>
                  <a:srgbClr val="0000FF"/>
                </a:solidFill>
              </a:rPr>
              <a:t>displ</a:t>
            </a:r>
            <a:r>
              <a:rPr lang="en-US" dirty="0"/>
              <a:t>, a car’s engine size in </a:t>
            </a:r>
            <a:r>
              <a:rPr lang="en-US" dirty="0" err="1"/>
              <a:t>litres</a:t>
            </a:r>
            <a:endParaRPr lang="en-US" dirty="0"/>
          </a:p>
          <a:p>
            <a:pPr lvl="1"/>
            <a:r>
              <a:rPr lang="en-US" b="1" dirty="0" err="1">
                <a:solidFill>
                  <a:srgbClr val="0000FF"/>
                </a:solidFill>
              </a:rPr>
              <a:t>hwy</a:t>
            </a:r>
            <a:r>
              <a:rPr lang="en-US" dirty="0"/>
              <a:t>, a car’s fuel efficiency on the highway in miles per gallon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12</a:t>
            </a:fld>
            <a:endParaRPr lang="en-US"/>
          </a:p>
        </p:txBody>
      </p:sp>
      <p:pic>
        <p:nvPicPr>
          <p:cNvPr id="6" name="Picture 5" descr="Screenshot 2017-02-27 21.10.18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79" b="34343"/>
          <a:stretch/>
        </p:blipFill>
        <p:spPr>
          <a:xfrm>
            <a:off x="1862666" y="1693334"/>
            <a:ext cx="8153400" cy="19304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351868" y="1845733"/>
            <a:ext cx="778933" cy="2032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8128001" y="1845733"/>
            <a:ext cx="778933" cy="2032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961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</a:t>
            </a:r>
            <a:r>
              <a:rPr lang="en-US" dirty="0" err="1"/>
              <a:t>ggplot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0" y="1263121"/>
            <a:ext cx="7962404" cy="5070341"/>
          </a:xfrm>
          <a:prstGeom prst="rect">
            <a:avLst/>
          </a:prstGeom>
        </p:spPr>
      </p:pic>
      <p:pic>
        <p:nvPicPr>
          <p:cNvPr id="7" name="Picture 6" descr="Screenshot 2017-02-27 21.50.3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6137" y="1417639"/>
            <a:ext cx="5947339" cy="953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6419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Interpreting the plot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plot shows a negative relationship between engine size (</a:t>
            </a:r>
            <a:r>
              <a:rPr lang="en-US" dirty="0" err="1"/>
              <a:t>displ</a:t>
            </a:r>
            <a:r>
              <a:rPr lang="en-US" dirty="0"/>
              <a:t>) and fuel efficiency (</a:t>
            </a:r>
            <a:r>
              <a:rPr lang="en-US" dirty="0" err="1"/>
              <a:t>hwy</a:t>
            </a:r>
            <a:r>
              <a:rPr lang="en-US" dirty="0"/>
              <a:t>)</a:t>
            </a:r>
          </a:p>
          <a:p>
            <a:r>
              <a:rPr lang="en-US" dirty="0"/>
              <a:t>Cars with big engines use more fuel</a:t>
            </a:r>
          </a:p>
          <a:p>
            <a:r>
              <a:rPr lang="en-US" dirty="0"/>
              <a:t>Does this confirm or refute your hypothesis about fuel efficiency and engine size?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14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744133"/>
            <a:ext cx="5486400" cy="4569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1692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B050"/>
                </a:solidFill>
              </a:rPr>
              <a:t>Challenge 2.2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might the relationship between </a:t>
            </a:r>
            <a:r>
              <a:rPr lang="en-US" dirty="0">
                <a:solidFill>
                  <a:srgbClr val="0000FF"/>
                </a:solidFill>
              </a:rPr>
              <a:t>engine size </a:t>
            </a:r>
            <a:r>
              <a:rPr lang="en-US" dirty="0"/>
              <a:t>and </a:t>
            </a:r>
            <a:r>
              <a:rPr lang="en-US" dirty="0">
                <a:solidFill>
                  <a:srgbClr val="0000FF"/>
                </a:solidFill>
              </a:rPr>
              <a:t>fuel efficiency (city mpg) </a:t>
            </a:r>
            <a:r>
              <a:rPr lang="en-US" dirty="0"/>
              <a:t>look like?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5728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00FF"/>
                </a:solidFill>
              </a:rPr>
              <a:t>(2) Aesthetic Mappings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81200" y="3471333"/>
            <a:ext cx="8229600" cy="2844800"/>
          </a:xfrm>
        </p:spPr>
        <p:txBody>
          <a:bodyPr>
            <a:normAutofit fontScale="92500"/>
          </a:bodyPr>
          <a:lstStyle/>
          <a:p>
            <a:r>
              <a:rPr lang="en-US" dirty="0"/>
              <a:t>A third variable can be added to a 2-D plot by mapping it to an aesthetic.</a:t>
            </a:r>
          </a:p>
          <a:p>
            <a:r>
              <a:rPr lang="en-US" dirty="0"/>
              <a:t>An aesthetic is a visual property of the plot’s objects.</a:t>
            </a:r>
          </a:p>
          <a:p>
            <a:r>
              <a:rPr lang="en-US" dirty="0"/>
              <a:t>An </a:t>
            </a:r>
            <a:r>
              <a:rPr lang="en-US" dirty="0" err="1"/>
              <a:t>aesthetic’s</a:t>
            </a:r>
            <a:r>
              <a:rPr lang="en-US" dirty="0"/>
              <a:t> </a:t>
            </a:r>
            <a:r>
              <a:rPr lang="en-US" i="1" dirty="0"/>
              <a:t>level</a:t>
            </a:r>
            <a:r>
              <a:rPr lang="en-US" dirty="0"/>
              <a:t> could be </a:t>
            </a:r>
            <a:r>
              <a:rPr lang="en-US" dirty="0" err="1"/>
              <a:t>colour</a:t>
            </a:r>
            <a:r>
              <a:rPr lang="en-US" dirty="0"/>
              <a:t>, size or shape.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16</a:t>
            </a:fld>
            <a:endParaRPr lang="en-US"/>
          </a:p>
        </p:txBody>
      </p:sp>
      <p:pic>
        <p:nvPicPr>
          <p:cNvPr id="10" name="Picture 9" descr="Screenshot 2017-02-27 22.17.5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2290783"/>
            <a:ext cx="8225822" cy="1045084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2370667" y="1379698"/>
            <a:ext cx="7603067" cy="83099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“The greatest value of a picture is when it forces us to notice what we never expected to see” – John </a:t>
            </a:r>
            <a:r>
              <a:rPr lang="en-US" sz="2400" dirty="0" err="1">
                <a:solidFill>
                  <a:srgbClr val="0000FF"/>
                </a:solidFill>
              </a:rPr>
              <a:t>Tukey</a:t>
            </a:r>
            <a:endParaRPr lang="en-US" sz="2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97120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17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0263" y="1233710"/>
            <a:ext cx="8839200" cy="5232400"/>
          </a:xfrm>
          <a:prstGeom prst="rect">
            <a:avLst/>
          </a:prstGeom>
        </p:spPr>
      </p:pic>
      <p:pic>
        <p:nvPicPr>
          <p:cNvPr id="7" name="Picture 6" descr="Screenshot 2017-02-27 22.22.2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5866" y="75588"/>
            <a:ext cx="7989086" cy="1158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8626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02B7533-43D6-BE4F-93A5-E6B436307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18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AC22CC-FDB8-5940-94DE-FE17DB8E3D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8829" y="761452"/>
            <a:ext cx="9827619" cy="57046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861CC61-0500-9840-A6B4-B425FC155C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5628" y="0"/>
            <a:ext cx="9318953" cy="901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785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34C8635-AF09-544C-A03D-824FA96C2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49" y="-58735"/>
            <a:ext cx="10972800" cy="1143000"/>
          </a:xfrm>
        </p:spPr>
        <p:txBody>
          <a:bodyPr/>
          <a:lstStyle/>
          <a:p>
            <a:r>
              <a:rPr lang="en-US" b="1" dirty="0">
                <a:solidFill>
                  <a:srgbClr val="00B050"/>
                </a:solidFill>
              </a:rPr>
              <a:t>Challenge 2.3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DB9350-D50D-C141-8647-594BB77172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5931" y="853966"/>
            <a:ext cx="10972800" cy="4525963"/>
          </a:xfrm>
        </p:spPr>
        <p:txBody>
          <a:bodyPr/>
          <a:lstStyle/>
          <a:p>
            <a:r>
              <a:rPr lang="en-US" dirty="0"/>
              <a:t>Generate the following graph from aimsir17 (January)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848E1AA-1FF2-A24A-A994-D5D5007BB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41D6-3AB8-1B4D-B7DF-9C85B90726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931" y="2109080"/>
            <a:ext cx="9606455" cy="43517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80CC77F-34E7-9FB7-845F-2767785AB9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279" y="1393988"/>
            <a:ext cx="11172497" cy="864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5758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71611-2867-3D42-B377-CA8811D07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Overview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AC3C71-34C8-AC43-9A36-790E6ED2D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2</a:t>
            </a:fld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6ACCCE0-176E-BC40-B16A-1D6C11DB57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8812364"/>
              </p:ext>
            </p:extLst>
          </p:nvPr>
        </p:nvGraphicFramePr>
        <p:xfrm>
          <a:off x="2196258" y="1437400"/>
          <a:ext cx="7583214" cy="445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0246">
                  <a:extLst>
                    <a:ext uri="{9D8B030D-6E8A-4147-A177-3AD203B41FA5}">
                      <a16:colId xmlns:a16="http://schemas.microsoft.com/office/drawing/2014/main" val="1570151564"/>
                    </a:ext>
                  </a:extLst>
                </a:gridCol>
                <a:gridCol w="6492968">
                  <a:extLst>
                    <a:ext uri="{9D8B030D-6E8A-4147-A177-3AD203B41FA5}">
                      <a16:colId xmlns:a16="http://schemas.microsoft.com/office/drawing/2014/main" val="219506847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Topic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19886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b="1" i="1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Session 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2423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Introduction to R and R Studio Cloud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1105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Exploratory Data Analysis: the </a:t>
                      </a:r>
                      <a:r>
                        <a:rPr lang="en-US" sz="1800" b="1">
                          <a:solidFill>
                            <a:srgbClr val="0432FF"/>
                          </a:solidFill>
                        </a:rPr>
                        <a:t>tibble</a:t>
                      </a:r>
                      <a:r>
                        <a:rPr lang="en-US" sz="1800"/>
                        <a:t> and </a:t>
                      </a:r>
                      <a:r>
                        <a:rPr lang="en-US" sz="1800" b="1">
                          <a:solidFill>
                            <a:srgbClr val="0432FF"/>
                          </a:solidFill>
                        </a:rPr>
                        <a:t>ggplot2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00153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800" i="1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Functions, Vectors and Lists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5758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800" i="1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Introduction to Functionals with </a:t>
                      </a:r>
                      <a:r>
                        <a:rPr lang="en-US" sz="1800" i="1" kern="1200" dirty="0" err="1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purrr</a:t>
                      </a:r>
                      <a:endParaRPr lang="en-US" sz="1800" i="1" kern="1200" dirty="0">
                        <a:solidFill>
                          <a:schemeClr val="bg1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62571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800" i="1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Data Transformation I with </a:t>
                      </a:r>
                      <a:r>
                        <a:rPr lang="en-US" sz="1800" i="1" kern="1200" dirty="0" err="1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dplyr</a:t>
                      </a:r>
                      <a:endParaRPr lang="en-US" sz="1800" i="1" kern="1200" dirty="0">
                        <a:solidFill>
                          <a:schemeClr val="bg1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8757498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1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Session 2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15723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800" i="1" kern="120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Data Transformation II with dplyr</a:t>
                      </a:r>
                      <a:endParaRPr lang="en-US" sz="1800" i="1" kern="1200" dirty="0">
                        <a:solidFill>
                          <a:schemeClr val="bg1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68426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800" i="1" kern="120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Statistical Transformation with ggplot2</a:t>
                      </a:r>
                      <a:endParaRPr lang="en-US" sz="1800" i="1" kern="1200" dirty="0">
                        <a:solidFill>
                          <a:schemeClr val="bg1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86972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800" i="1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Advanced Functionals and Modelling with </a:t>
                      </a:r>
                      <a:r>
                        <a:rPr lang="en-US" sz="1800" i="1" kern="1200" dirty="0" err="1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purrr</a:t>
                      </a:r>
                      <a:endParaRPr lang="en-US" sz="1800" i="1" kern="1200" dirty="0">
                        <a:solidFill>
                          <a:schemeClr val="bg1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76339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800" i="1" kern="120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Exploratory Data </a:t>
                      </a:r>
                      <a:r>
                        <a:rPr lang="en-US" sz="1800" i="1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Analysis  - Case Study using aimsir17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0380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325301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00FF"/>
                </a:solidFill>
              </a:rPr>
              <a:t>(3) Common Problems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2914649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R can be “extremely picky, and a misplaced character can make all the difference”</a:t>
            </a:r>
          </a:p>
          <a:p>
            <a:r>
              <a:rPr lang="en-US" dirty="0"/>
              <a:t>Make sure every ( is matched with a )</a:t>
            </a:r>
          </a:p>
          <a:p>
            <a:r>
              <a:rPr lang="en-US" dirty="0"/>
              <a:t>For </a:t>
            </a:r>
            <a:r>
              <a:rPr lang="en-US" dirty="0" err="1"/>
              <a:t>ggplot</a:t>
            </a:r>
            <a:r>
              <a:rPr lang="en-US" dirty="0"/>
              <a:t> calls, the + must come at the end of the line, not at the start (see below)</a:t>
            </a:r>
          </a:p>
          <a:p>
            <a:r>
              <a:rPr lang="en-US" dirty="0"/>
              <a:t>You can get help about any function by running ?</a:t>
            </a:r>
            <a:r>
              <a:rPr lang="en-US" dirty="0" err="1"/>
              <a:t>function_name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20</a:t>
            </a:fld>
            <a:endParaRPr lang="en-US"/>
          </a:p>
        </p:txBody>
      </p:sp>
      <p:pic>
        <p:nvPicPr>
          <p:cNvPr id="5" name="Picture 4" descr="Screenshot 2017-06-21 08.21.3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4707468"/>
            <a:ext cx="9144000" cy="144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7832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00FF"/>
                </a:solidFill>
              </a:rPr>
              <a:t>(4) Facets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Another way to add categorical variables is to split a plot into facets, subplots that display one subset of the data.</a:t>
            </a:r>
          </a:p>
          <a:p>
            <a:r>
              <a:rPr lang="en-US" dirty="0"/>
              <a:t>To facet your plot by a single variable, use </a:t>
            </a:r>
            <a:r>
              <a:rPr lang="en-US" dirty="0" err="1"/>
              <a:t>facet_wrap</a:t>
            </a:r>
            <a:r>
              <a:rPr lang="en-US" dirty="0"/>
              <a:t>(), with ~ followed by the variable name</a:t>
            </a:r>
          </a:p>
          <a:p>
            <a:r>
              <a:rPr lang="en-US" dirty="0"/>
              <a:t>To facet on the combination of two variables, used </a:t>
            </a:r>
            <a:r>
              <a:rPr lang="en-US" dirty="0" err="1"/>
              <a:t>facet_grid</a:t>
            </a:r>
            <a:r>
              <a:rPr lang="en-US" dirty="0"/>
              <a:t>()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4454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22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202" y="1159348"/>
            <a:ext cx="8483599" cy="5306762"/>
          </a:xfrm>
          <a:prstGeom prst="rect">
            <a:avLst/>
          </a:prstGeom>
        </p:spPr>
      </p:pic>
      <p:pic>
        <p:nvPicPr>
          <p:cNvPr id="7" name="Picture 6" descr="Screenshot 2017-02-27 22.44.0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4400" y="207433"/>
            <a:ext cx="8243888" cy="799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842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23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414" y="1032934"/>
            <a:ext cx="8631550" cy="5399310"/>
          </a:xfrm>
          <a:prstGeom prst="rect">
            <a:avLst/>
          </a:prstGeom>
        </p:spPr>
      </p:pic>
      <p:pic>
        <p:nvPicPr>
          <p:cNvPr id="5" name="Picture 4" descr="Screenshot 2017-02-27 22.49.19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2" y="-11551"/>
            <a:ext cx="7061541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110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24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8659" y="1525810"/>
            <a:ext cx="6859341" cy="4940300"/>
          </a:xfrm>
          <a:prstGeom prst="rect">
            <a:avLst/>
          </a:prstGeom>
        </p:spPr>
      </p:pic>
      <p:pic>
        <p:nvPicPr>
          <p:cNvPr id="5" name="Picture 4" descr="Screenshot 2017-06-21 08.36.2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145742"/>
            <a:ext cx="8521700" cy="138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5254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25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0133" y="1610446"/>
            <a:ext cx="6587067" cy="4855665"/>
          </a:xfrm>
          <a:prstGeom prst="rect">
            <a:avLst/>
          </a:prstGeom>
        </p:spPr>
      </p:pic>
      <p:pic>
        <p:nvPicPr>
          <p:cNvPr id="5" name="Picture 4" descr="Screenshot 2017-06-21 08.48.5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900" y="0"/>
            <a:ext cx="8445500" cy="14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8951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26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2270" y="1350069"/>
            <a:ext cx="7150100" cy="5048312"/>
          </a:xfrm>
          <a:prstGeom prst="rect">
            <a:avLst/>
          </a:prstGeom>
        </p:spPr>
      </p:pic>
      <p:pic>
        <p:nvPicPr>
          <p:cNvPr id="4" name="Picture 3" descr="Screenshot 2017-06-21 08.50.15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9600" y="46569"/>
            <a:ext cx="8432800" cy="134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449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34C8635-AF09-544C-A03D-824FA96C2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49" y="-58735"/>
            <a:ext cx="10972800" cy="1143000"/>
          </a:xfrm>
        </p:spPr>
        <p:txBody>
          <a:bodyPr/>
          <a:lstStyle/>
          <a:p>
            <a:r>
              <a:rPr lang="en-US" b="1" dirty="0">
                <a:solidFill>
                  <a:srgbClr val="00B050"/>
                </a:solidFill>
              </a:rPr>
              <a:t>Challenge 2.4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DB9350-D50D-C141-8647-594BB77172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5931" y="938049"/>
            <a:ext cx="10972800" cy="4525963"/>
          </a:xfrm>
        </p:spPr>
        <p:txBody>
          <a:bodyPr/>
          <a:lstStyle/>
          <a:p>
            <a:r>
              <a:rPr lang="en-US" dirty="0"/>
              <a:t>Use </a:t>
            </a:r>
            <a:r>
              <a:rPr lang="en-US" dirty="0" err="1"/>
              <a:t>facet_wrap</a:t>
            </a:r>
            <a:r>
              <a:rPr lang="en-US" dirty="0"/>
              <a:t> to generate this for every weather station as a separate plot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848E1AA-1FF2-A24A-A994-D5D5007BB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27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41D6-3AB8-1B4D-B7DF-9C85B90726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1352" y="2232964"/>
            <a:ext cx="8776138" cy="3975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6018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00FF"/>
                </a:solidFill>
              </a:rPr>
              <a:t>(5) Geometric Objects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Both of these plots contain the same x and y variable, and describe the same data</a:t>
            </a:r>
          </a:p>
          <a:p>
            <a:r>
              <a:rPr lang="en-US" dirty="0"/>
              <a:t>The plots are not identical, they use a different visual object to represent the data</a:t>
            </a:r>
          </a:p>
          <a:p>
            <a:r>
              <a:rPr lang="en-US" dirty="0"/>
              <a:t>In ggplot2 syntax, we say the use different </a:t>
            </a:r>
            <a:r>
              <a:rPr lang="en-US" b="1" i="1" dirty="0" err="1">
                <a:solidFill>
                  <a:srgbClr val="0000FF"/>
                </a:solidFill>
              </a:rPr>
              <a:t>geoms</a:t>
            </a:r>
            <a:endParaRPr lang="en-US" b="1" dirty="0">
              <a:solidFill>
                <a:srgbClr val="0000FF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28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8664" y="1044610"/>
            <a:ext cx="3000619" cy="27427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0622" y="3694111"/>
            <a:ext cx="3032568" cy="27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9922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geom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dirty="0" err="1"/>
              <a:t>geom</a:t>
            </a:r>
            <a:r>
              <a:rPr lang="en-US" dirty="0"/>
              <a:t> is a geometrical object that a plot uses to represent data</a:t>
            </a:r>
          </a:p>
          <a:p>
            <a:r>
              <a:rPr lang="en-US" dirty="0"/>
              <a:t>Bar charts use </a:t>
            </a:r>
            <a:r>
              <a:rPr lang="en-US" dirty="0">
                <a:solidFill>
                  <a:srgbClr val="0000FF"/>
                </a:solidFill>
              </a:rPr>
              <a:t>bar </a:t>
            </a:r>
            <a:r>
              <a:rPr lang="en-US" dirty="0" err="1">
                <a:solidFill>
                  <a:srgbClr val="0000FF"/>
                </a:solidFill>
              </a:rPr>
              <a:t>geoms</a:t>
            </a:r>
            <a:r>
              <a:rPr lang="en-US" dirty="0"/>
              <a:t>, line charts use </a:t>
            </a:r>
            <a:r>
              <a:rPr lang="en-US" dirty="0">
                <a:solidFill>
                  <a:srgbClr val="0000FF"/>
                </a:solidFill>
              </a:rPr>
              <a:t>line </a:t>
            </a:r>
            <a:r>
              <a:rPr lang="en-US" dirty="0" err="1">
                <a:solidFill>
                  <a:srgbClr val="0000FF"/>
                </a:solidFill>
              </a:rPr>
              <a:t>geoms</a:t>
            </a:r>
            <a:r>
              <a:rPr lang="en-US" dirty="0"/>
              <a:t>, and scatter plots use the </a:t>
            </a:r>
            <a:r>
              <a:rPr lang="en-US" dirty="0">
                <a:solidFill>
                  <a:srgbClr val="0000FF"/>
                </a:solidFill>
              </a:rPr>
              <a:t>point geom</a:t>
            </a:r>
            <a:r>
              <a:rPr lang="en-US" dirty="0"/>
              <a:t>.</a:t>
            </a:r>
          </a:p>
          <a:p>
            <a:r>
              <a:rPr lang="en-US" dirty="0"/>
              <a:t>To change the </a:t>
            </a:r>
            <a:r>
              <a:rPr lang="en-US" dirty="0" err="1"/>
              <a:t>geom</a:t>
            </a:r>
            <a:r>
              <a:rPr lang="en-US" dirty="0"/>
              <a:t> in your plot, simply change the </a:t>
            </a:r>
            <a:r>
              <a:rPr lang="en-US" dirty="0" err="1"/>
              <a:t>geom</a:t>
            </a:r>
            <a:r>
              <a:rPr lang="en-US" dirty="0"/>
              <a:t> function that is added to the </a:t>
            </a:r>
            <a:r>
              <a:rPr lang="en-US" dirty="0" err="1"/>
              <a:t>ggplot</a:t>
            </a:r>
            <a:r>
              <a:rPr lang="en-US" dirty="0"/>
              <a:t> call.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2454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00FF"/>
                </a:solidFill>
              </a:rPr>
              <a:t>Data Frames/Tibbles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3208638" cy="4525963"/>
          </a:xfrm>
        </p:spPr>
        <p:txBody>
          <a:bodyPr>
            <a:normAutofit/>
          </a:bodyPr>
          <a:lstStyle/>
          <a:p>
            <a:r>
              <a:rPr lang="en-US" dirty="0"/>
              <a:t>The most common way of storing data in R</a:t>
            </a:r>
          </a:p>
          <a:p>
            <a:r>
              <a:rPr lang="en-US" dirty="0"/>
              <a:t>A two-dimensional structure, with rows (observations) and columns (variables)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3</a:t>
            </a:fld>
            <a:endParaRPr lang="en-US"/>
          </a:p>
        </p:txBody>
      </p:sp>
      <p:pic>
        <p:nvPicPr>
          <p:cNvPr id="9" name="Picture 8" descr="Table&#10;&#10;Description automatically generated">
            <a:extLst>
              <a:ext uri="{FF2B5EF4-FFF2-40B4-BE49-F238E27FC236}">
                <a16:creationId xmlns:a16="http://schemas.microsoft.com/office/drawing/2014/main" id="{AF22B0D4-2143-284D-9BE0-3E631828D0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7962" y="1901728"/>
            <a:ext cx="7606318" cy="3905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877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plot </a:t>
            </a:r>
            <a:r>
              <a:rPr lang="en-US" dirty="0" err="1"/>
              <a:t>geoms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30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1848556" y="1485206"/>
          <a:ext cx="8362244" cy="4622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295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326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 err="1"/>
                        <a:t>Geom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Purpose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err="1"/>
                        <a:t>geom_smooth</a:t>
                      </a:r>
                      <a:r>
                        <a:rPr lang="en-US" sz="1600" dirty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Fits a smoother to data and displays</a:t>
                      </a:r>
                      <a:r>
                        <a:rPr lang="en-US" sz="1600" baseline="0" dirty="0"/>
                        <a:t> the smooth and its standard error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err="1"/>
                        <a:t>geom_boxplot</a:t>
                      </a:r>
                      <a:r>
                        <a:rPr lang="en-US" sz="1600" dirty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Produces a box-and-whisker plot to </a:t>
                      </a:r>
                      <a:r>
                        <a:rPr lang="en-US" sz="1600" dirty="0" err="1"/>
                        <a:t>summarise</a:t>
                      </a:r>
                      <a:r>
                        <a:rPr lang="en-US" sz="1600" dirty="0"/>
                        <a:t> the distribution of a set of points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err="1"/>
                        <a:t>geom_histogram</a:t>
                      </a:r>
                      <a:r>
                        <a:rPr lang="en-US" sz="1600" dirty="0"/>
                        <a:t>()</a:t>
                      </a:r>
                    </a:p>
                    <a:p>
                      <a:r>
                        <a:rPr lang="en-US" sz="1600" dirty="0" err="1"/>
                        <a:t>geom_freqpoly</a:t>
                      </a:r>
                      <a:r>
                        <a:rPr lang="en-US" sz="1600" dirty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Shows the distribution of continuous variables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err="1"/>
                        <a:t>geom_bar</a:t>
                      </a:r>
                      <a:r>
                        <a:rPr lang="en-US" sz="1600" dirty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Shows the distribution of categorical</a:t>
                      </a:r>
                      <a:r>
                        <a:rPr lang="en-US" sz="1600" baseline="0" dirty="0"/>
                        <a:t> variables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err="1"/>
                        <a:t>geom_path</a:t>
                      </a:r>
                      <a:r>
                        <a:rPr lang="en-US" sz="1600" dirty="0"/>
                        <a:t>()</a:t>
                      </a:r>
                    </a:p>
                    <a:p>
                      <a:r>
                        <a:rPr lang="en-US" sz="1600" dirty="0" err="1"/>
                        <a:t>geom_line</a:t>
                      </a:r>
                      <a:r>
                        <a:rPr lang="en-US" sz="1600" dirty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Draws lines between data points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err="1"/>
                        <a:t>geom_area</a:t>
                      </a:r>
                      <a:r>
                        <a:rPr lang="en-US" sz="1600" dirty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Draws an area plot,</a:t>
                      </a:r>
                      <a:r>
                        <a:rPr lang="en-US" sz="1600" baseline="0" dirty="0"/>
                        <a:t> which is a line plot filled to the y-axis. Multiple groups will be stacked upon each other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err="1"/>
                        <a:t>geom_rect</a:t>
                      </a:r>
                      <a:r>
                        <a:rPr lang="en-US" sz="1600" dirty="0"/>
                        <a:t>()</a:t>
                      </a:r>
                    </a:p>
                    <a:p>
                      <a:r>
                        <a:rPr lang="en-US" sz="1600" dirty="0" err="1"/>
                        <a:t>geom_tile</a:t>
                      </a:r>
                      <a:r>
                        <a:rPr lang="en-US" sz="1600" dirty="0"/>
                        <a:t>()</a:t>
                      </a:r>
                    </a:p>
                    <a:p>
                      <a:r>
                        <a:rPr lang="en-US" sz="1600" dirty="0" err="1"/>
                        <a:t>geom_raster</a:t>
                      </a:r>
                      <a:r>
                        <a:rPr lang="en-US" sz="1600" dirty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Draw rectangles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err="1"/>
                        <a:t>geom_polygon</a:t>
                      </a:r>
                      <a:r>
                        <a:rPr lang="en-US" sz="1600" dirty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Draws polygons, which</a:t>
                      </a:r>
                      <a:r>
                        <a:rPr lang="en-US" sz="1600" baseline="0" dirty="0"/>
                        <a:t> are filled paths.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723544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Examples of using different </a:t>
            </a:r>
            <a:r>
              <a:rPr lang="en-US" dirty="0" err="1"/>
              <a:t>geoms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31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8963" y="2140113"/>
            <a:ext cx="3720421" cy="34007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6267" y="2328661"/>
            <a:ext cx="3514150" cy="3212203"/>
          </a:xfrm>
          <a:prstGeom prst="rect">
            <a:avLst/>
          </a:prstGeom>
        </p:spPr>
      </p:pic>
      <p:pic>
        <p:nvPicPr>
          <p:cNvPr id="8" name="Picture 7" descr="Screenshot 2017-06-21 11.27.33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018"/>
          <a:stretch/>
        </p:blipFill>
        <p:spPr>
          <a:xfrm>
            <a:off x="1714500" y="1155864"/>
            <a:ext cx="7327900" cy="933450"/>
          </a:xfrm>
          <a:prstGeom prst="rect">
            <a:avLst/>
          </a:prstGeom>
        </p:spPr>
      </p:pic>
      <p:pic>
        <p:nvPicPr>
          <p:cNvPr id="9" name="Picture 8" descr="Screenshot 2017-06-21 11.27.33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859"/>
          <a:stretch/>
        </p:blipFill>
        <p:spPr>
          <a:xfrm>
            <a:off x="3259172" y="5420638"/>
            <a:ext cx="7327900" cy="1045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9222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8000"/>
                </a:solidFill>
              </a:rPr>
              <a:t>Challenge 2.5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Combine both these onto a single plot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32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4859B4-9B24-7442-BFE7-7B51A24416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0494" y="2644609"/>
            <a:ext cx="3720421" cy="34007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79B4867-C8D1-224A-817C-F8490C2A66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7798" y="2833157"/>
            <a:ext cx="3514150" cy="3212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5976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34C8635-AF09-544C-A03D-824FA96C2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143000"/>
          </a:xfrm>
        </p:spPr>
        <p:txBody>
          <a:bodyPr/>
          <a:lstStyle/>
          <a:p>
            <a:r>
              <a:rPr lang="en-US" b="1" dirty="0">
                <a:solidFill>
                  <a:srgbClr val="00B050"/>
                </a:solidFill>
              </a:rPr>
              <a:t>Challenge 2.4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DB9350-D50D-C141-8647-594BB77172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908463"/>
            <a:ext cx="10972800" cy="554420"/>
          </a:xfrm>
        </p:spPr>
        <p:txBody>
          <a:bodyPr>
            <a:normAutofit fontScale="77500" lnSpcReduction="20000"/>
          </a:bodyPr>
          <a:lstStyle/>
          <a:p>
            <a:pPr marL="0" indent="0" algn="ctr">
              <a:buNone/>
            </a:pPr>
            <a:r>
              <a:rPr lang="en-US" dirty="0"/>
              <a:t>Generate the following graph from aimsir17. Focus on </a:t>
            </a:r>
            <a:r>
              <a:rPr lang="en-US" dirty="0" err="1"/>
              <a:t>Athenry</a:t>
            </a:r>
            <a:r>
              <a:rPr lang="en-US" dirty="0"/>
              <a:t> and Dublin Airport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848E1AA-1FF2-A24A-A994-D5D5007BB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33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AFC572-FC5A-1EFB-4A3D-6714A0672E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285" y="1462883"/>
            <a:ext cx="10345429" cy="4824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9969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tibble</a:t>
            </a:r>
            <a:r>
              <a:rPr lang="en-US" dirty="0"/>
              <a:t> abbreviations (variable types)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4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8600188"/>
              </p:ext>
            </p:extLst>
          </p:nvPr>
        </p:nvGraphicFramePr>
        <p:xfrm>
          <a:off x="2777067" y="1671638"/>
          <a:ext cx="6671733" cy="402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795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922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Abbreviation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Data Type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i="1" dirty="0" err="1"/>
                        <a:t>int</a:t>
                      </a:r>
                      <a:endParaRPr lang="en-US" sz="24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integers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i="1" dirty="0" err="1"/>
                        <a:t>dbl</a:t>
                      </a:r>
                      <a:endParaRPr lang="en-US" sz="24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doubles (real numbers)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i="1" dirty="0" err="1"/>
                        <a:t>chr</a:t>
                      </a:r>
                      <a:endParaRPr lang="en-US" sz="24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character vectors (strings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i="1" dirty="0" err="1"/>
                        <a:t>dttm</a:t>
                      </a:r>
                      <a:r>
                        <a:rPr lang="en-US" sz="2400" i="1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date-times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i="1" dirty="0" err="1"/>
                        <a:t>lgl</a:t>
                      </a:r>
                      <a:endParaRPr lang="en-US" sz="24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logical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i="1" dirty="0" err="1"/>
                        <a:t>fctr</a:t>
                      </a:r>
                      <a:r>
                        <a:rPr lang="en-US" sz="2400" i="1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factor (categorical</a:t>
                      </a:r>
                      <a:r>
                        <a:rPr lang="en-US" sz="2400" baseline="0" dirty="0"/>
                        <a:t> variables with fixed possible values)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i="1" dirty="0"/>
                        <a:t>date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dates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026165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8FBA7-E798-F541-91C1-3860A5F2A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B050"/>
                </a:solidFill>
              </a:rPr>
              <a:t>Challenge 2.1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DDB9A5-9667-4147-A06B-FA910364E9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Explore some of the following </a:t>
            </a:r>
            <a:r>
              <a:rPr lang="en-US" dirty="0" err="1"/>
              <a:t>tibbles</a:t>
            </a:r>
            <a:r>
              <a:rPr lang="en-US" dirty="0"/>
              <a:t> in R</a:t>
            </a:r>
          </a:p>
          <a:p>
            <a:pPr lvl="1"/>
            <a:r>
              <a:rPr lang="en-US" dirty="0"/>
              <a:t> mpg (ggplot2)</a:t>
            </a:r>
          </a:p>
          <a:p>
            <a:pPr lvl="1"/>
            <a:r>
              <a:rPr lang="en-US" dirty="0"/>
              <a:t>flights (nycflights13)</a:t>
            </a:r>
          </a:p>
          <a:p>
            <a:pPr lvl="1"/>
            <a:r>
              <a:rPr lang="en-US" dirty="0"/>
              <a:t>observations (aimsir17)</a:t>
            </a:r>
          </a:p>
          <a:p>
            <a:pPr lvl="1"/>
            <a:r>
              <a:rPr lang="en-US" dirty="0"/>
              <a:t>eirgrid17 (aimsir17)</a:t>
            </a:r>
          </a:p>
          <a:p>
            <a:pPr lvl="1"/>
            <a:r>
              <a:rPr lang="en-US" dirty="0"/>
              <a:t>stations (aimsir17)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AF14A5-2F03-CA48-968A-BC05D9BD24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172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E298FB-B4F2-304B-A562-B7A2864D5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Exploratory Data </a:t>
            </a:r>
            <a:r>
              <a:rPr lang="en-US" dirty="0" err="1"/>
              <a:t>Aanalysis</a:t>
            </a:r>
            <a:r>
              <a:rPr lang="en-US" dirty="0"/>
              <a:t>: Goal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3BA01E-8324-154A-9867-E13B542A96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Develop an understanding of your data</a:t>
            </a:r>
          </a:p>
          <a:p>
            <a:r>
              <a:rPr lang="en-US" dirty="0"/>
              <a:t>Use questions as tools to guide your investigation</a:t>
            </a:r>
          </a:p>
          <a:p>
            <a:r>
              <a:rPr lang="en-US" dirty="0"/>
              <a:t>A creative process “the key to asking quality questions is to generate a large quantity of questions”</a:t>
            </a:r>
          </a:p>
          <a:p>
            <a:r>
              <a:rPr lang="en-US" dirty="0"/>
              <a:t>Useful to explore variation in variables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C55126-E691-9442-B780-E6D05B0B3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851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64964"/>
            <a:ext cx="10972800" cy="1143000"/>
          </a:xfrm>
        </p:spPr>
        <p:txBody>
          <a:bodyPr/>
          <a:lstStyle/>
          <a:p>
            <a:r>
              <a:rPr lang="en-US" dirty="0"/>
              <a:t>Data Exploration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609600" y="1405376"/>
            <a:ext cx="10878207" cy="1624723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dirty="0">
                <a:solidFill>
                  <a:srgbClr val="0000FF"/>
                </a:solidFill>
              </a:rPr>
              <a:t>“Data exploration is the art of looking at your data, rapidly generating hypotheses, quickly testing them, then repeating again and again and again.” (Wickham and </a:t>
            </a:r>
            <a:r>
              <a:rPr lang="en-US" dirty="0" err="1">
                <a:solidFill>
                  <a:srgbClr val="0000FF"/>
                </a:solidFill>
              </a:rPr>
              <a:t>Grolemund</a:t>
            </a:r>
            <a:r>
              <a:rPr lang="en-US" dirty="0">
                <a:solidFill>
                  <a:srgbClr val="0000FF"/>
                </a:solidFill>
              </a:rPr>
              <a:t> 2017).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7</a:t>
            </a:fld>
            <a:endParaRPr lang="en-US"/>
          </a:p>
        </p:txBody>
      </p:sp>
      <p:pic>
        <p:nvPicPr>
          <p:cNvPr id="7" name="Picture 6" descr="data-science-explor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4309" y="3224924"/>
            <a:ext cx="9030751" cy="3318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141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42334-0E99-D346-B7E6-0ADDC57FD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207" y="133713"/>
            <a:ext cx="11372193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Defining Important Terms (Wickham and </a:t>
            </a:r>
            <a:r>
              <a:rPr lang="en-US" dirty="0" err="1"/>
              <a:t>Grolemund</a:t>
            </a:r>
            <a:r>
              <a:rPr lang="en-US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2C6625-5918-FA48-95B0-1DAED0CFF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8</a:t>
            </a:fld>
            <a:endParaRPr lang="en-US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B119E734-4AAD-D64A-B083-E70C022BBA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5876974"/>
              </p:ext>
            </p:extLst>
          </p:nvPr>
        </p:nvGraphicFramePr>
        <p:xfrm>
          <a:off x="1473199" y="1276713"/>
          <a:ext cx="8846207" cy="4582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6510">
                  <a:extLst>
                    <a:ext uri="{9D8B030D-6E8A-4147-A177-3AD203B41FA5}">
                      <a16:colId xmlns:a16="http://schemas.microsoft.com/office/drawing/2014/main" val="4220679886"/>
                    </a:ext>
                  </a:extLst>
                </a:gridCol>
                <a:gridCol w="6939697">
                  <a:extLst>
                    <a:ext uri="{9D8B030D-6E8A-4147-A177-3AD203B41FA5}">
                      <a16:colId xmlns:a16="http://schemas.microsoft.com/office/drawing/2014/main" val="16018929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Term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83131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Variable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 quantity, quality or property that you can measure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12990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The state of a variable when you measure it. The value of a variable may change from measurement to measurement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4462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Observation (or case)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 set of measurements made under similar conditions (you usually make all of the measurements in an observation at the same time and on the same object). </a:t>
                      </a:r>
                    </a:p>
                    <a:p>
                      <a:endParaRPr lang="en-US" dirty="0"/>
                    </a:p>
                    <a:p>
                      <a:r>
                        <a:rPr lang="en-US" dirty="0"/>
                        <a:t>An observation will contain several values, each associated with a different variable.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25562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Tabular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 set of values, each associated with a variable and an observation. Tabular data is tidy if each value is placed in its own “cell”, each variable in its own column, and each observation in its own row.</a:t>
                      </a:r>
                    </a:p>
                    <a:p>
                      <a:endParaRPr lang="en-US" dirty="0"/>
                    </a:p>
                    <a:p>
                      <a:r>
                        <a:rPr lang="en-US" dirty="0"/>
                        <a:t>All the data in </a:t>
                      </a:r>
                      <a:r>
                        <a:rPr lang="en-US" dirty="0">
                          <a:solidFill>
                            <a:srgbClr val="0432FF"/>
                          </a:solidFill>
                        </a:rPr>
                        <a:t>aimsir17</a:t>
                      </a:r>
                      <a:r>
                        <a:rPr lang="en-US" dirty="0"/>
                        <a:t> and </a:t>
                      </a:r>
                      <a:r>
                        <a:rPr lang="en-US" dirty="0">
                          <a:solidFill>
                            <a:srgbClr val="0432FF"/>
                          </a:solidFill>
                        </a:rPr>
                        <a:t>ggplot2</a:t>
                      </a:r>
                      <a:r>
                        <a:rPr lang="en-US" dirty="0"/>
                        <a:t> is tidy data.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94669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816681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</a:t>
            </a:r>
            <a:r>
              <a:rPr lang="en-US" dirty="0" err="1"/>
              <a:t>Visualisation</a:t>
            </a:r>
            <a:r>
              <a:rPr lang="en-US" dirty="0"/>
              <a:t> with </a:t>
            </a:r>
            <a:r>
              <a:rPr lang="en-US" b="1" dirty="0">
                <a:solidFill>
                  <a:srgbClr val="0000FF"/>
                </a:solidFill>
              </a:rPr>
              <a:t>ggplot2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417639"/>
            <a:ext cx="8229600" cy="939799"/>
          </a:xfr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</a:rPr>
              <a:t>“The simple graph has brought more information to the data analyst’s mind that any other device.” – John </a:t>
            </a:r>
            <a:r>
              <a:rPr lang="en-US" sz="2400" dirty="0" err="1">
                <a:solidFill>
                  <a:srgbClr val="0000FF"/>
                </a:solidFill>
              </a:rPr>
              <a:t>Tukey</a:t>
            </a:r>
            <a:r>
              <a:rPr lang="en-US" sz="2400" dirty="0">
                <a:solidFill>
                  <a:srgbClr val="0000FF"/>
                </a:solidFill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9</a:t>
            </a:fld>
            <a:endParaRPr lang="en-US"/>
          </a:p>
        </p:txBody>
      </p:sp>
      <p:pic>
        <p:nvPicPr>
          <p:cNvPr id="5" name="Picture 4" descr="Screenshot 2017-02-27 21.10.18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4"/>
          <a:stretch/>
        </p:blipFill>
        <p:spPr>
          <a:xfrm>
            <a:off x="1981200" y="2425170"/>
            <a:ext cx="8153400" cy="3721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3310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12707</TotalTime>
  <Words>1232</Words>
  <Application>Microsoft Macintosh PowerPoint</Application>
  <PresentationFormat>Widescreen</PresentationFormat>
  <Paragraphs>235</Paragraphs>
  <Slides>33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6" baseType="lpstr">
      <vt:lpstr>Arial</vt:lpstr>
      <vt:lpstr>Calibri</vt:lpstr>
      <vt:lpstr>Office Theme</vt:lpstr>
      <vt:lpstr>Topic 2: Exploratory Data Analysis</vt:lpstr>
      <vt:lpstr>Course Overview</vt:lpstr>
      <vt:lpstr>Data Frames/Tibbles</vt:lpstr>
      <vt:lpstr>tibble abbreviations (variable types)</vt:lpstr>
      <vt:lpstr>Challenge 2.1</vt:lpstr>
      <vt:lpstr>Exploratory Data Aanalysis: Goal</vt:lpstr>
      <vt:lpstr>Data Exploration</vt:lpstr>
      <vt:lpstr>Defining Important Terms (Wickham and Grolemund)</vt:lpstr>
      <vt:lpstr>Data Visualisation with ggplot2</vt:lpstr>
      <vt:lpstr>Fuel Economy Data Set (ggplot2::mpg)</vt:lpstr>
      <vt:lpstr>First Steps</vt:lpstr>
      <vt:lpstr>Selecting data</vt:lpstr>
      <vt:lpstr>Creating a ggplot</vt:lpstr>
      <vt:lpstr>Interpreting the plot</vt:lpstr>
      <vt:lpstr>Challenge 2.2</vt:lpstr>
      <vt:lpstr>(2) Aesthetic Mappings</vt:lpstr>
      <vt:lpstr>PowerPoint Presentation</vt:lpstr>
      <vt:lpstr>PowerPoint Presentation</vt:lpstr>
      <vt:lpstr>Challenge 2.3</vt:lpstr>
      <vt:lpstr>(3) Common Problems</vt:lpstr>
      <vt:lpstr>(4) Facets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Challenge 2.4</vt:lpstr>
      <vt:lpstr>(5) Geometric Objects</vt:lpstr>
      <vt:lpstr>geom</vt:lpstr>
      <vt:lpstr>Sample plot geoms</vt:lpstr>
      <vt:lpstr>Examples of using different geoms</vt:lpstr>
      <vt:lpstr>Challenge 2.5</vt:lpstr>
      <vt:lpstr>Challenge 2.4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Jim</dc:creator>
  <cp:lastModifiedBy>Duggan, James</cp:lastModifiedBy>
  <cp:revision>443</cp:revision>
  <cp:lastPrinted>2020-11-24T11:26:30Z</cp:lastPrinted>
  <dcterms:created xsi:type="dcterms:W3CDTF">2016-06-27T07:49:28Z</dcterms:created>
  <dcterms:modified xsi:type="dcterms:W3CDTF">2022-05-17T07:05:39Z</dcterms:modified>
</cp:coreProperties>
</file>